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sldIdLst>
    <p:sldId id="256" r:id="rId2"/>
    <p:sldId id="258" r:id="rId3"/>
    <p:sldId id="259" r:id="rId4"/>
    <p:sldId id="257" r:id="rId5"/>
    <p:sldId id="263" r:id="rId6"/>
    <p:sldId id="260" r:id="rId7"/>
    <p:sldId id="261" r:id="rId8"/>
    <p:sldId id="262" r:id="rId9"/>
    <p:sldId id="264" r:id="rId10"/>
    <p:sldId id="271" r:id="rId11"/>
    <p:sldId id="265" r:id="rId12"/>
    <p:sldId id="266" r:id="rId13"/>
    <p:sldId id="268" r:id="rId14"/>
    <p:sldId id="269" r:id="rId15"/>
    <p:sldId id="270" r:id="rId16"/>
    <p:sldId id="267" r:id="rId17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2 Dikdörtgen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23 Dikdörtgen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24 Dikdörtgen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Dikdörtgen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7" name="26 Dikdörtgen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0" name="29 Yuvarlatılmış Dikdörtgen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1" name="30 Yuvarlatılmış Dikdörtgen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7" name="6 Dikdörtgen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9 Dikdörtgen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10 Dikdörtgen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18 Dikdörtgen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7 Başlık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9" name="8 Alt Başlık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r-TR" smtClean="0"/>
              <a:t>Asıl alt başlık stilini düzenlemek için tıklatın</a:t>
            </a:r>
            <a:endParaRPr kumimoji="0" lang="en-US"/>
          </a:p>
        </p:txBody>
      </p:sp>
      <p:sp>
        <p:nvSpPr>
          <p:cNvPr id="28" name="27 Veri Yer Tutucusu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D9F75050-0E15-4C5B-92B0-66D068882F1F}" type="datetimeFigureOut">
              <a:rPr lang="tr-TR" smtClean="0"/>
              <a:pPr/>
              <a:t>10.11.2014</a:t>
            </a:fld>
            <a:endParaRPr lang="tr-TR" dirty="0"/>
          </a:p>
        </p:txBody>
      </p:sp>
      <p:sp>
        <p:nvSpPr>
          <p:cNvPr id="17" name="16 Altbilgi Yer Tutucusu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29" name="28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1DEFA8C-F947-479F-BE07-76B6B3F80BF1}" type="slidenum">
              <a:rPr lang="tr-TR" smtClean="0"/>
              <a:pPr/>
              <a:t>‹#›</a:t>
            </a:fld>
            <a:endParaRPr lang="tr-T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10.11.2014</a:t>
            </a:fld>
            <a:endParaRPr lang="tr-TR" dirty="0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10.11.2014</a:t>
            </a:fld>
            <a:endParaRPr lang="tr-TR" dirty="0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10.11.2014</a:t>
            </a:fld>
            <a:endParaRPr lang="tr-TR" dirty="0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10.11.2014</a:t>
            </a:fld>
            <a:endParaRPr lang="tr-TR" dirty="0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10.11.2014</a:t>
            </a:fld>
            <a:endParaRPr lang="tr-TR" dirty="0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26" name="25 Veri Yer Tutucusu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9F75050-0E15-4C5B-92B0-66D068882F1F}" type="datetimeFigureOut">
              <a:rPr lang="tr-TR" smtClean="0"/>
              <a:pPr/>
              <a:t>10.11.2014</a:t>
            </a:fld>
            <a:endParaRPr lang="tr-TR" dirty="0"/>
          </a:p>
        </p:txBody>
      </p:sp>
      <p:sp>
        <p:nvSpPr>
          <p:cNvPr id="27" name="26 Slayt Numarası Yer Tutucusu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28" name="27 Altbilgi Yer Tutucusu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tr-T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D9F75050-0E15-4C5B-92B0-66D068882F1F}" type="datetimeFigureOut">
              <a:rPr lang="tr-TR" smtClean="0"/>
              <a:pPr/>
              <a:t>10.11.2014</a:t>
            </a:fld>
            <a:endParaRPr lang="tr-TR" dirty="0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10.11.2014</a:t>
            </a:fld>
            <a:endParaRPr lang="tr-TR" dirty="0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10.11.2014</a:t>
            </a:fld>
            <a:endParaRPr lang="tr-TR" dirty="0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r-TR" dirty="0" smtClean="0"/>
              <a:t>Resim eklemek için simgeyi tıklatın</a:t>
            </a:r>
            <a:endParaRPr kumimoji="0" lang="en-US" dirty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10.11.2014</a:t>
            </a:fld>
            <a:endParaRPr lang="tr-TR" dirty="0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27 Dikdörtgen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28 Dikdörtgen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29 Dikdörtgen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1" name="30 Dikdörtgen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31 Dikdörtgen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3" name="32 Yuvarlatılmış Dikdörtgen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4" name="33 Yuvarlatılmış Dikdörtgen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5" name="34 Dikdörtgen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35 Dikdörtgen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36 Dikdörtgen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8" name="37 Dikdörtgen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9" name="38 Dikdörtgen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0" name="39 Dikdörtgen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21 Başlık Yer Tutucusu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13" name="12 Metin Yer Tutucusu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  <a:p>
            <a:pPr lvl="1" eaLnBrk="1" latinLnBrk="0" hangingPunct="1"/>
            <a:r>
              <a:rPr kumimoji="0" lang="tr-TR" smtClean="0"/>
              <a:t>İkinci düzey</a:t>
            </a:r>
          </a:p>
          <a:p>
            <a:pPr lvl="2" eaLnBrk="1" latinLnBrk="0" hangingPunct="1"/>
            <a:r>
              <a:rPr kumimoji="0" lang="tr-TR" smtClean="0"/>
              <a:t>Üçüncü düzey</a:t>
            </a:r>
          </a:p>
          <a:p>
            <a:pPr lvl="3" eaLnBrk="1" latinLnBrk="0" hangingPunct="1"/>
            <a:r>
              <a:rPr kumimoji="0" lang="tr-TR" smtClean="0"/>
              <a:t>Dördüncü düzey</a:t>
            </a:r>
          </a:p>
          <a:p>
            <a:pPr lvl="4" eaLnBrk="1" latinLnBrk="0" hangingPunct="1"/>
            <a:r>
              <a:rPr kumimoji="0" lang="tr-TR" smtClean="0"/>
              <a:t>Beşinci düzey</a:t>
            </a:r>
            <a:endParaRPr kumimoji="0" lang="en-US"/>
          </a:p>
        </p:txBody>
      </p:sp>
      <p:sp>
        <p:nvSpPr>
          <p:cNvPr id="14" name="13 Veri Yer Tutucusu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D9F75050-0E15-4C5B-92B0-66D068882F1F}" type="datetimeFigureOut">
              <a:rPr lang="tr-TR" smtClean="0"/>
              <a:pPr/>
              <a:t>10.11.2014</a:t>
            </a:fld>
            <a:endParaRPr lang="tr-TR" dirty="0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tr-TR" dirty="0"/>
          </a:p>
        </p:txBody>
      </p:sp>
      <p:sp>
        <p:nvSpPr>
          <p:cNvPr id="23" name="22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1DEFA8C-F947-479F-BE07-76B6B3F80BF1}" type="slidenum">
              <a:rPr lang="tr-TR" smtClean="0"/>
              <a:pPr/>
              <a:t>‹#›</a:t>
            </a:fld>
            <a:endParaRPr lang="tr-T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e2e.ti.com/group/motor/m/files/default.asp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BRUSHLESS</a:t>
            </a:r>
            <a:r>
              <a:rPr lang="tr-TR" dirty="0" smtClean="0"/>
              <a:t> DC MOTORS</a:t>
            </a:r>
            <a:endParaRPr lang="tr-TR" dirty="0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 How to Drive Them</a:t>
            </a:r>
            <a:endParaRPr lang="tr-TR" dirty="0" smtClean="0"/>
          </a:p>
          <a:p>
            <a:endParaRPr lang="tr-TR" dirty="0" smtClean="0"/>
          </a:p>
          <a:p>
            <a:endParaRPr lang="tr-TR" dirty="0" smtClean="0"/>
          </a:p>
        </p:txBody>
      </p:sp>
      <p:pic>
        <p:nvPicPr>
          <p:cNvPr id="1026" name="Picture 2" descr="C:\Users\kedi\Desktop\presentation\Orbit_25_l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404664"/>
            <a:ext cx="2771800" cy="25592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539552" y="908720"/>
            <a:ext cx="8229600" cy="1066800"/>
          </a:xfrm>
        </p:spPr>
        <p:txBody>
          <a:bodyPr/>
          <a:lstStyle/>
          <a:p>
            <a:r>
              <a:rPr lang="tr-TR" dirty="0" err="1" smtClean="0"/>
              <a:t>Sensorless</a:t>
            </a:r>
            <a:r>
              <a:rPr lang="tr-TR" dirty="0" smtClean="0"/>
              <a:t> </a:t>
            </a:r>
            <a:r>
              <a:rPr lang="tr-TR" dirty="0" err="1" smtClean="0"/>
              <a:t>Design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88" y="2636912"/>
            <a:ext cx="3371283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2 İçerik Yer Tutucusu"/>
          <p:cNvSpPr txBox="1">
            <a:spLocks/>
          </p:cNvSpPr>
          <p:nvPr/>
        </p:nvSpPr>
        <p:spPr>
          <a:xfrm>
            <a:off x="457200" y="2249424"/>
            <a:ext cx="4330824" cy="4059896"/>
          </a:xfrm>
          <a:prstGeom prst="rect">
            <a:avLst/>
          </a:prstGeom>
        </p:spPr>
        <p:txBody>
          <a:bodyPr vert="horz" numCol="1">
            <a:normAutofit/>
          </a:bodyPr>
          <a:lstStyle/>
          <a:p>
            <a:pPr marL="365760" marR="0" lvl="0" indent="-256032" defTabSz="914400" rtl="0" eaLnBrk="1" fontAlgn="auto" latinLnBrk="0" hangingPunct="1">
              <a:lnSpc>
                <a:spcPts val="600"/>
              </a:lnSpc>
              <a:spcBef>
                <a:spcPts val="41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endParaRPr kumimoji="0" lang="en-US" sz="2400" b="0" i="0" u="none" strike="noStrike" kern="1200" cap="none" spc="-1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5760" marR="0" lvl="0" indent="-256032" defTabSz="914400" rtl="0" eaLnBrk="1" fontAlgn="auto" latinLnBrk="0" hangingPunct="1">
              <a:lnSpc>
                <a:spcPts val="1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endParaRPr kumimoji="0" lang="tr-TR" sz="2400" b="0" i="0" u="none" strike="noStrike" kern="1200" cap="none" spc="-1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5760" marR="0" lvl="0" indent="-256032" defTabSz="914400" rtl="0" eaLnBrk="1" fontAlgn="auto" latinLnBrk="0" hangingPunct="1">
              <a:lnSpc>
                <a:spcPts val="1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endParaRPr lang="tr-TR" sz="2400" spc="-10" dirty="0" smtClean="0">
              <a:latin typeface="Arial"/>
              <a:cs typeface="Arial"/>
            </a:endParaRPr>
          </a:p>
          <a:p>
            <a:pPr marL="365760" marR="0" lvl="0" indent="-256032" defTabSz="914400" rtl="0" eaLnBrk="1" fontAlgn="auto" latinLnBrk="0" hangingPunct="1">
              <a:lnSpc>
                <a:spcPts val="1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endParaRPr kumimoji="0" lang="en-US" sz="2400" b="0" i="0" u="none" strike="noStrike" kern="1200" cap="none" spc="-1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5760" marR="0" lvl="0" indent="-256032" defTabSz="914400" rtl="0" eaLnBrk="1" fontAlgn="auto" latinLnBrk="0" hangingPunct="1">
              <a:lnSpc>
                <a:spcPts val="1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endParaRPr lang="en-US" sz="2400" spc="-10" dirty="0" smtClean="0">
              <a:latin typeface="Arial"/>
              <a:cs typeface="Arial"/>
            </a:endParaRPr>
          </a:p>
          <a:p>
            <a:pPr marL="365760" marR="0" lvl="0" indent="-256032" defTabSz="914400" rtl="0" eaLnBrk="1" fontAlgn="auto" latinLnBrk="0" hangingPunct="1">
              <a:lnSpc>
                <a:spcPts val="1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-1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5760" marR="0" lvl="0" indent="-256032" defTabSz="914400" rtl="0" eaLnBrk="1" fontAlgn="auto" latinLnBrk="0" hangingPunct="1">
              <a:lnSpc>
                <a:spcPts val="1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tabLst/>
              <a:defRPr/>
            </a:pPr>
            <a:r>
              <a:rPr kumimoji="0" lang="en-US" sz="2400" b="0" i="0" u="none" strike="noStrike" kern="1200" cap="none" spc="-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only problem with the</a:t>
            </a:r>
          </a:p>
          <a:p>
            <a:pPr marL="365760" marR="0" lvl="0" indent="-256032" defTabSz="914400" rtl="0" eaLnBrk="1" fontAlgn="auto" latinLnBrk="0" hangingPunct="1">
              <a:lnSpc>
                <a:spcPts val="1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itchFamily="34" charset="0"/>
              <a:buChar char="•"/>
              <a:tabLst/>
              <a:defRPr/>
            </a:pPr>
            <a:endParaRPr lang="en-US" sz="2400" spc="-10" dirty="0" smtClean="0">
              <a:latin typeface="Arial"/>
              <a:cs typeface="Arial"/>
            </a:endParaRPr>
          </a:p>
          <a:p>
            <a:pPr marL="365760" marR="0" lvl="0" indent="-256032" defTabSz="914400" rtl="0" eaLnBrk="1" fontAlgn="auto" latinLnBrk="0" hangingPunct="1">
              <a:lnSpc>
                <a:spcPts val="1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tabLst/>
              <a:defRPr/>
            </a:pPr>
            <a:r>
              <a:rPr kumimoji="0" lang="en-US" sz="2400" b="0" i="0" u="none" strike="noStrike" kern="1200" cap="none" spc="-1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sensorless</a:t>
            </a:r>
            <a:r>
              <a:rPr kumimoji="0" lang="en-US" sz="2400" b="0" i="0" u="none" strike="noStrike" kern="1200" cap="none" spc="-1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design is since </a:t>
            </a:r>
          </a:p>
          <a:p>
            <a:pPr marL="365760" marR="0" lvl="0" indent="-256032" defTabSz="914400" rtl="0" eaLnBrk="1" fontAlgn="auto" latinLnBrk="0" hangingPunct="1">
              <a:lnSpc>
                <a:spcPts val="1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tabLst/>
              <a:defRPr/>
            </a:pPr>
            <a:endParaRPr lang="en-US" sz="2400" spc="-10" noProof="0" dirty="0" smtClean="0">
              <a:latin typeface="Arial"/>
              <a:cs typeface="Arial"/>
            </a:endParaRPr>
          </a:p>
          <a:p>
            <a:pPr marL="365760" marR="0" lvl="0" indent="-256032" defTabSz="914400" rtl="0" eaLnBrk="1" fontAlgn="auto" latinLnBrk="0" hangingPunct="1">
              <a:lnSpc>
                <a:spcPts val="1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tabLst/>
              <a:defRPr/>
            </a:pPr>
            <a:r>
              <a:rPr kumimoji="0" lang="en-US" sz="2400" b="0" i="0" u="none" strike="noStrike" kern="1200" cap="none" spc="-1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lang="en-US" sz="2400" b="0" i="0" u="none" strike="noStrike" kern="1200" cap="none" spc="-1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voltace</a:t>
            </a:r>
            <a:r>
              <a:rPr kumimoji="0" lang="en-US" sz="2400" b="0" i="0" u="none" strike="noStrike" kern="1200" cap="none" spc="-1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induced by the </a:t>
            </a:r>
          </a:p>
          <a:p>
            <a:pPr marL="365760" marR="0" lvl="0" indent="-256032" defTabSz="914400" rtl="0" eaLnBrk="1" fontAlgn="auto" latinLnBrk="0" hangingPunct="1">
              <a:lnSpc>
                <a:spcPts val="1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tabLst/>
              <a:defRPr/>
            </a:pPr>
            <a:endParaRPr lang="en-US" sz="2400" spc="-10" noProof="0" dirty="0" smtClean="0">
              <a:latin typeface="Arial"/>
              <a:cs typeface="Arial"/>
            </a:endParaRPr>
          </a:p>
          <a:p>
            <a:pPr marL="365760" marR="0" lvl="0" indent="-256032" defTabSz="914400" rtl="0" eaLnBrk="1" fontAlgn="auto" latinLnBrk="0" hangingPunct="1">
              <a:lnSpc>
                <a:spcPts val="1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tabLst/>
              <a:defRPr/>
            </a:pPr>
            <a:r>
              <a:rPr kumimoji="0" lang="en-US" sz="2400" b="0" i="0" u="none" strike="noStrike" kern="1200" cap="none" spc="-1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magnet is the proportion of </a:t>
            </a:r>
          </a:p>
          <a:p>
            <a:pPr marL="365760" marR="0" lvl="0" indent="-256032" defTabSz="914400" rtl="0" eaLnBrk="1" fontAlgn="auto" latinLnBrk="0" hangingPunct="1">
              <a:lnSpc>
                <a:spcPts val="1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itchFamily="34" charset="0"/>
              <a:buChar char="•"/>
              <a:tabLst/>
              <a:defRPr/>
            </a:pPr>
            <a:endParaRPr lang="en-US" sz="2400" spc="-10" dirty="0" smtClean="0">
              <a:latin typeface="Arial"/>
              <a:cs typeface="Arial"/>
            </a:endParaRPr>
          </a:p>
          <a:p>
            <a:pPr marL="365760" marR="0" lvl="0" indent="-256032" defTabSz="914400" rtl="0" eaLnBrk="1" fontAlgn="auto" latinLnBrk="0" hangingPunct="1">
              <a:lnSpc>
                <a:spcPts val="1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tabLst/>
              <a:defRPr/>
            </a:pPr>
            <a:r>
              <a:rPr kumimoji="0" lang="en-US" sz="2400" b="0" i="0" u="none" strike="noStrike" kern="1200" cap="none" spc="-1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speed, at low speed it is </a:t>
            </a:r>
          </a:p>
          <a:p>
            <a:pPr marL="365760" marR="0" lvl="0" indent="-256032" defTabSz="914400" rtl="0" eaLnBrk="1" fontAlgn="auto" latinLnBrk="0" hangingPunct="1">
              <a:lnSpc>
                <a:spcPts val="1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tabLst/>
              <a:defRPr/>
            </a:pPr>
            <a:endParaRPr lang="en-US" sz="2400" spc="-10" noProof="0" dirty="0" smtClean="0">
              <a:latin typeface="Arial"/>
              <a:cs typeface="Arial"/>
            </a:endParaRPr>
          </a:p>
          <a:p>
            <a:pPr marL="365760" marR="0" lvl="0" indent="-256032" defTabSz="914400" rtl="0" eaLnBrk="1" fontAlgn="auto" latinLnBrk="0" hangingPunct="1">
              <a:lnSpc>
                <a:spcPts val="1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tabLst/>
              <a:defRPr/>
            </a:pPr>
            <a:r>
              <a:rPr kumimoji="0" lang="en-US" sz="2400" b="0" i="0" u="none" strike="noStrike" kern="1200" cap="none" spc="-1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hard to detect that signal</a:t>
            </a:r>
            <a:endParaRPr kumimoji="0" lang="en-US" sz="2400" b="0" i="0" u="none" strike="noStrike" kern="1200" cap="none" spc="-1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5760" marR="0" lvl="0" indent="-256032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there an easy way to use a BLDC? </a:t>
            </a:r>
            <a:endParaRPr lang="en-US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Yes, there is !!!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ESC = Electronic </a:t>
            </a:r>
          </a:p>
          <a:p>
            <a:pPr>
              <a:buNone/>
            </a:pPr>
            <a:r>
              <a:rPr lang="en-US" dirty="0" smtClean="0"/>
              <a:t>Speed Controller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6146" name="Picture 2" descr="C:\Users\kedi\Desktop\presentation\lynxmotion-12a-multirotor-esc-1a-bec-with-connector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2276872"/>
            <a:ext cx="4307632" cy="430763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Control with ESC</a:t>
            </a:r>
            <a:endParaRPr lang="en-US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like controlling a hobby servo motor with PWM output.</a:t>
            </a:r>
          </a:p>
          <a:p>
            <a:pPr>
              <a:buNone/>
            </a:pPr>
            <a:endParaRPr lang="tr-TR" dirty="0" smtClean="0"/>
          </a:p>
        </p:txBody>
      </p:sp>
      <p:pic>
        <p:nvPicPr>
          <p:cNvPr id="1026" name="Picture 2" descr="C:\Users\kedi\Desktop\presentation\XAircraft-UltraPWM-Protocol-Standar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3284984"/>
            <a:ext cx="4444752" cy="3029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Control with ESC</a:t>
            </a:r>
            <a:endParaRPr lang="en-US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Tp</a:t>
            </a:r>
            <a:r>
              <a:rPr lang="en-US" dirty="0" smtClean="0"/>
              <a:t>: The control cycle is 2ms(500Hz)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 err="1" smtClean="0"/>
              <a:t>Te</a:t>
            </a:r>
            <a:r>
              <a:rPr lang="tr-TR" dirty="0" smtClean="0"/>
              <a:t> : </a:t>
            </a:r>
            <a:r>
              <a:rPr lang="en-US" dirty="0" smtClean="0"/>
              <a:t>Start pulse width is 200us</a:t>
            </a:r>
            <a:r>
              <a:rPr lang="tr-TR" dirty="0" smtClean="0"/>
              <a:t> </a:t>
            </a:r>
          </a:p>
          <a:p>
            <a:r>
              <a:rPr lang="en-US" dirty="0" smtClean="0"/>
              <a:t>Te: Termination pulse width is 1200us</a:t>
            </a:r>
            <a:endParaRPr lang="tr-TR" dirty="0" smtClean="0"/>
          </a:p>
        </p:txBody>
      </p:sp>
      <p:pic>
        <p:nvPicPr>
          <p:cNvPr id="1026" name="Picture 2" descr="C:\Users\kedi\Desktop\presentation\XAircraft-UltraPWM-Protocol-Standar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3599174"/>
            <a:ext cx="4300736" cy="29315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Speed</a:t>
            </a:r>
            <a:r>
              <a:rPr lang="tr-TR" dirty="0" smtClean="0"/>
              <a:t> </a:t>
            </a:r>
            <a:r>
              <a:rPr lang="tr-TR" dirty="0" err="1" smtClean="0"/>
              <a:t>Control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ESC</a:t>
            </a:r>
            <a:endParaRPr lang="en-US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control resolution is 1200-200 = 1000us mean 1000 control levels</a:t>
            </a:r>
          </a:p>
        </p:txBody>
      </p:sp>
      <p:pic>
        <p:nvPicPr>
          <p:cNvPr id="1026" name="Picture 2" descr="C:\Users\kedi\Desktop\presentation\XAircraft-UltraPWM-Protocol-Standar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3599174"/>
            <a:ext cx="4300736" cy="29315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Speed</a:t>
            </a:r>
            <a:r>
              <a:rPr lang="tr-TR" dirty="0" smtClean="0"/>
              <a:t> </a:t>
            </a:r>
            <a:r>
              <a:rPr lang="tr-TR" dirty="0" err="1" smtClean="0"/>
              <a:t>Control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ESC</a:t>
            </a:r>
            <a:endParaRPr lang="en-US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400" dirty="0" err="1" smtClean="0"/>
              <a:t>Fro</a:t>
            </a:r>
            <a:r>
              <a:rPr lang="tr-TR" sz="2400" dirty="0" smtClean="0"/>
              <a:t> </a:t>
            </a:r>
            <a:r>
              <a:rPr lang="tr-TR" sz="2400" dirty="0" err="1" smtClean="0"/>
              <a:t>this</a:t>
            </a:r>
            <a:r>
              <a:rPr lang="tr-TR" sz="2400" dirty="0" smtClean="0"/>
              <a:t> </a:t>
            </a:r>
            <a:r>
              <a:rPr lang="tr-TR" sz="2400" dirty="0" err="1" smtClean="0"/>
              <a:t>particuler</a:t>
            </a:r>
            <a:r>
              <a:rPr lang="tr-TR" sz="2400" dirty="0" smtClean="0"/>
              <a:t> ESC, t</a:t>
            </a:r>
            <a:r>
              <a:rPr lang="en-US" sz="2400" dirty="0" smtClean="0"/>
              <a:t>he brushless motor can not be start if pulse width less than 200us.</a:t>
            </a:r>
            <a:r>
              <a:rPr lang="tr-TR" sz="2400" dirty="0" smtClean="0"/>
              <a:t> P</a:t>
            </a:r>
            <a:r>
              <a:rPr lang="en-US" sz="2400" dirty="0" err="1" smtClean="0"/>
              <a:t>ulse</a:t>
            </a:r>
            <a:r>
              <a:rPr lang="en-US" sz="2400" dirty="0" smtClean="0"/>
              <a:t> width greater than 1200us is considered as the maximum motor output power</a:t>
            </a:r>
            <a:endParaRPr lang="tr-TR" sz="2400" dirty="0" smtClean="0"/>
          </a:p>
        </p:txBody>
      </p:sp>
      <p:pic>
        <p:nvPicPr>
          <p:cNvPr id="1026" name="Picture 2" descr="C:\Users\kedi\Desktop\presentation\XAircraft-UltraPWM-Protocol-Standar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3717032"/>
            <a:ext cx="4300736" cy="29315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 Motor Control Compendium 2010</a:t>
            </a:r>
          </a:p>
          <a:p>
            <a:r>
              <a:rPr lang="en-US" dirty="0" smtClean="0">
                <a:hlinkClick r:id="rId2"/>
              </a:rPr>
              <a:t>http://e2e.ti.com/group/motor/m/files/default.aspx</a:t>
            </a:r>
            <a:endParaRPr lang="en-US" dirty="0" smtClean="0"/>
          </a:p>
          <a:p>
            <a:r>
              <a:rPr lang="en-US" dirty="0" err="1" smtClean="0"/>
              <a:t>Sensorless</a:t>
            </a:r>
            <a:r>
              <a:rPr lang="en-US" dirty="0" smtClean="0"/>
              <a:t> control of 3-phase brushless DC motors  (Atmel application note)</a:t>
            </a:r>
            <a:endParaRPr lang="tr-TR" dirty="0" smtClean="0"/>
          </a:p>
          <a:p>
            <a:r>
              <a:rPr lang="en-US" dirty="0" smtClean="0"/>
              <a:t>http://www.rcgroups.com/forums/showthread.php?t=1317553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Why The BLDC Motor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Also called brushless Permanent Magnet DC (BLDC) or</a:t>
            </a:r>
            <a:r>
              <a:rPr lang="tr-TR" dirty="0" smtClean="0"/>
              <a:t> </a:t>
            </a:r>
            <a:r>
              <a:rPr lang="en-US" dirty="0" smtClean="0"/>
              <a:t>synchronous DC motor</a:t>
            </a:r>
          </a:p>
          <a:p>
            <a:pPr>
              <a:buNone/>
            </a:pPr>
            <a:r>
              <a:rPr lang="en-US" dirty="0" smtClean="0"/>
              <a:t> Advantages :</a:t>
            </a:r>
          </a:p>
          <a:p>
            <a:pPr>
              <a:buNone/>
            </a:pPr>
            <a:r>
              <a:rPr lang="en-US" dirty="0" smtClean="0"/>
              <a:t>􀂾 High efficiency (up to 9</a:t>
            </a:r>
            <a:r>
              <a:rPr lang="tr-TR" dirty="0" smtClean="0"/>
              <a:t>6</a:t>
            </a:r>
            <a:r>
              <a:rPr lang="en-US" dirty="0" smtClean="0"/>
              <a:t>%)</a:t>
            </a:r>
          </a:p>
          <a:p>
            <a:pPr>
              <a:buNone/>
            </a:pPr>
            <a:r>
              <a:rPr lang="en-US" dirty="0" smtClean="0"/>
              <a:t>􀂾 Variable speed</a:t>
            </a:r>
          </a:p>
          <a:p>
            <a:pPr>
              <a:buNone/>
            </a:pPr>
            <a:r>
              <a:rPr lang="en-US" dirty="0" smtClean="0"/>
              <a:t>􀂾 Silent operation</a:t>
            </a:r>
          </a:p>
          <a:p>
            <a:pPr>
              <a:buNone/>
            </a:pPr>
            <a:r>
              <a:rPr lang="en-US" dirty="0" smtClean="0"/>
              <a:t>􀂾 Reliable/long life time (no brushes)</a:t>
            </a:r>
          </a:p>
          <a:p>
            <a:pPr>
              <a:buNone/>
            </a:pPr>
            <a:r>
              <a:rPr lang="en-US" dirty="0" smtClean="0"/>
              <a:t>􀂾 High Power/ Size ratio</a:t>
            </a:r>
          </a:p>
          <a:p>
            <a:pPr>
              <a:buNone/>
            </a:pPr>
            <a:r>
              <a:rPr lang="en-US" dirty="0" smtClean="0"/>
              <a:t>􀂾 High torque at start-up</a:t>
            </a:r>
            <a:endParaRPr lang="tr-TR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Disadvantages :</a:t>
            </a:r>
          </a:p>
          <a:p>
            <a:pPr>
              <a:buNone/>
            </a:pPr>
            <a:r>
              <a:rPr lang="en-US" dirty="0" smtClean="0"/>
              <a:t>􀂾 Requires complex drive </a:t>
            </a:r>
            <a:r>
              <a:rPr lang="en-US" dirty="0" err="1" smtClean="0"/>
              <a:t>cirquit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􀂾 High cost</a:t>
            </a:r>
          </a:p>
          <a:p>
            <a:pPr>
              <a:buNone/>
            </a:pPr>
            <a:r>
              <a:rPr lang="en-US" dirty="0" smtClean="0"/>
              <a:t>􀂾 Permanent magnets can be demagnetized at 	high temp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İçerik Yer Tutucusu" descr="BLDC%20Commutation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87624" y="836712"/>
            <a:ext cx="7169448" cy="537708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Actual</a:t>
            </a:r>
            <a:r>
              <a:rPr lang="tr-TR" dirty="0" smtClean="0"/>
              <a:t> </a:t>
            </a:r>
            <a:r>
              <a:rPr lang="tr-TR" dirty="0" err="1" smtClean="0"/>
              <a:t>Control</a:t>
            </a:r>
            <a:r>
              <a:rPr lang="tr-TR" dirty="0" smtClean="0"/>
              <a:t> </a:t>
            </a:r>
            <a:r>
              <a:rPr lang="tr-TR" dirty="0" err="1" smtClean="0"/>
              <a:t>Signals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2487" y="3363913"/>
            <a:ext cx="743902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67544" y="908720"/>
            <a:ext cx="8229600" cy="1066800"/>
          </a:xfrm>
        </p:spPr>
        <p:txBody>
          <a:bodyPr/>
          <a:lstStyle/>
          <a:p>
            <a:r>
              <a:rPr lang="en-US" dirty="0" smtClean="0"/>
              <a:t>Control Basics</a:t>
            </a:r>
            <a:endParaRPr lang="en-US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43251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tr-TR" sz="2400" spc="-15" dirty="0" smtClean="0">
                <a:latin typeface="Arial"/>
                <a:cs typeface="Arial"/>
              </a:rPr>
              <a:t>	</a:t>
            </a:r>
            <a:r>
              <a:rPr lang="en-US" sz="2400" spc="-15" dirty="0" smtClean="0">
                <a:latin typeface="Arial"/>
                <a:cs typeface="Arial"/>
              </a:rPr>
              <a:t>To</a:t>
            </a:r>
            <a:r>
              <a:rPr lang="en-US" sz="2400" spc="-10" dirty="0" smtClean="0">
                <a:latin typeface="Arial"/>
                <a:cs typeface="Arial"/>
              </a:rPr>
              <a:t> run ef</a:t>
            </a:r>
            <a:r>
              <a:rPr lang="en-US" sz="2400" spc="-15" dirty="0" smtClean="0">
                <a:latin typeface="Arial"/>
                <a:cs typeface="Arial"/>
              </a:rPr>
              <a:t>fi</a:t>
            </a:r>
            <a:r>
              <a:rPr lang="en-US" sz="2400" spc="-10" dirty="0" smtClean="0">
                <a:latin typeface="Arial"/>
                <a:cs typeface="Arial"/>
              </a:rPr>
              <a:t>ci</a:t>
            </a:r>
            <a:r>
              <a:rPr lang="en-US" sz="2400" spc="-30" dirty="0" smtClean="0">
                <a:latin typeface="Arial"/>
                <a:cs typeface="Arial"/>
              </a:rPr>
              <a:t>e</a:t>
            </a:r>
            <a:r>
              <a:rPr lang="en-US" sz="2400" spc="-10" dirty="0" smtClean="0">
                <a:latin typeface="Arial"/>
                <a:cs typeface="Arial"/>
              </a:rPr>
              <a:t>nt</a:t>
            </a:r>
            <a:r>
              <a:rPr lang="en-US" sz="2400" spc="-25" dirty="0" smtClean="0">
                <a:latin typeface="Arial"/>
                <a:cs typeface="Arial"/>
              </a:rPr>
              <a:t>l</a:t>
            </a:r>
            <a:r>
              <a:rPr lang="en-US" sz="2400" spc="-10" dirty="0" smtClean="0">
                <a:latin typeface="Arial"/>
                <a:cs typeface="Arial"/>
              </a:rPr>
              <a:t>y</a:t>
            </a:r>
            <a:r>
              <a:rPr lang="en-US" sz="2400" spc="-25" dirty="0" smtClean="0">
                <a:latin typeface="Arial"/>
                <a:cs typeface="Arial"/>
              </a:rPr>
              <a:t> </a:t>
            </a:r>
            <a:r>
              <a:rPr lang="en-US" sz="2400" spc="-15" dirty="0" smtClean="0">
                <a:latin typeface="Arial"/>
                <a:cs typeface="Arial"/>
              </a:rPr>
              <a:t>a</a:t>
            </a:r>
            <a:r>
              <a:rPr lang="en-US" sz="2400" spc="-10" dirty="0" smtClean="0">
                <a:latin typeface="Arial"/>
                <a:cs typeface="Arial"/>
              </a:rPr>
              <a:t> </a:t>
            </a:r>
            <a:r>
              <a:rPr lang="en-US" sz="2400" spc="-15" dirty="0" smtClean="0">
                <a:latin typeface="Arial"/>
                <a:cs typeface="Arial"/>
              </a:rPr>
              <a:t>BLDC</a:t>
            </a:r>
            <a:r>
              <a:rPr lang="en-US" sz="2400" spc="-10" dirty="0" smtClean="0">
                <a:latin typeface="Arial"/>
                <a:cs typeface="Arial"/>
              </a:rPr>
              <a:t> </a:t>
            </a:r>
            <a:r>
              <a:rPr lang="en-US" sz="2400" spc="-15" dirty="0" smtClean="0">
                <a:latin typeface="Arial"/>
                <a:cs typeface="Arial"/>
              </a:rPr>
              <a:t>mot</a:t>
            </a:r>
            <a:r>
              <a:rPr lang="en-US" sz="2400" spc="-30" dirty="0" smtClean="0">
                <a:latin typeface="Arial"/>
                <a:cs typeface="Arial"/>
              </a:rPr>
              <a:t>o</a:t>
            </a:r>
            <a:r>
              <a:rPr lang="en-US" sz="2400" spc="-15" dirty="0" smtClean="0">
                <a:latin typeface="Arial"/>
                <a:cs typeface="Arial"/>
              </a:rPr>
              <a:t>r</a:t>
            </a:r>
            <a:r>
              <a:rPr lang="en-US" sz="2400" spc="-5" dirty="0" smtClean="0">
                <a:latin typeface="Arial"/>
                <a:cs typeface="Arial"/>
              </a:rPr>
              <a:t>,</a:t>
            </a:r>
            <a:r>
              <a:rPr lang="en-US" sz="2400" spc="-10" dirty="0" smtClean="0">
                <a:latin typeface="Arial"/>
                <a:cs typeface="Arial"/>
              </a:rPr>
              <a:t> the current in</a:t>
            </a:r>
            <a:r>
              <a:rPr lang="en-US" sz="2400" spc="-20" dirty="0" smtClean="0">
                <a:latin typeface="Arial"/>
                <a:cs typeface="Arial"/>
              </a:rPr>
              <a:t> </a:t>
            </a:r>
            <a:r>
              <a:rPr lang="en-US" sz="2400" spc="-10" dirty="0" smtClean="0">
                <a:latin typeface="Arial"/>
                <a:cs typeface="Arial"/>
              </a:rPr>
              <a:t>each winding must be in phase with the b-</a:t>
            </a:r>
            <a:r>
              <a:rPr lang="en-US" sz="2400" spc="-10" dirty="0" err="1" smtClean="0">
                <a:latin typeface="Arial"/>
                <a:cs typeface="Arial"/>
              </a:rPr>
              <a:t>emf</a:t>
            </a:r>
            <a:r>
              <a:rPr lang="tr-TR" sz="2400" spc="-10" dirty="0" smtClean="0">
                <a:latin typeface="Arial"/>
                <a:cs typeface="Arial"/>
              </a:rPr>
              <a:t> </a:t>
            </a:r>
            <a:r>
              <a:rPr lang="en-US" sz="2400" spc="-10" dirty="0" smtClean="0">
                <a:latin typeface="Arial"/>
                <a:cs typeface="Arial"/>
              </a:rPr>
              <a:t> induced in this same winding by the rotation of the magnet</a:t>
            </a:r>
            <a:endParaRPr lang="tr-TR" sz="2400" spc="-10" dirty="0" smtClean="0">
              <a:latin typeface="Arial"/>
              <a:cs typeface="Arial"/>
            </a:endParaRPr>
          </a:p>
          <a:p>
            <a:pPr marL="379730" marR="28575" indent="-367665">
              <a:lnSpc>
                <a:spcPct val="82500"/>
              </a:lnSpc>
              <a:buClr>
                <a:srgbClr val="3333CC"/>
              </a:buClr>
              <a:buSzPct val="148648"/>
              <a:buNone/>
              <a:tabLst>
                <a:tab pos="379730" algn="l"/>
              </a:tabLst>
            </a:pPr>
            <a:endParaRPr lang="tr-TR" sz="2400" spc="-10" dirty="0" smtClean="0">
              <a:latin typeface="Arial"/>
              <a:cs typeface="Arial"/>
            </a:endParaRPr>
          </a:p>
          <a:p>
            <a:pPr marL="379730" marR="28575" indent="-367665">
              <a:lnSpc>
                <a:spcPct val="82500"/>
              </a:lnSpc>
              <a:buClr>
                <a:srgbClr val="3333CC"/>
              </a:buClr>
              <a:buSzPct val="148648"/>
              <a:buNone/>
              <a:tabLst>
                <a:tab pos="379730" algn="l"/>
              </a:tabLst>
            </a:pPr>
            <a:endParaRPr lang="tr-TR" sz="2400" spc="-10" dirty="0" smtClean="0">
              <a:latin typeface="Arial"/>
              <a:cs typeface="Arial"/>
            </a:endParaRPr>
          </a:p>
          <a:p>
            <a:pPr marL="379730" marR="28575" indent="-367665">
              <a:lnSpc>
                <a:spcPct val="82500"/>
              </a:lnSpc>
              <a:buClr>
                <a:srgbClr val="3333CC"/>
              </a:buClr>
              <a:buSzPct val="148648"/>
              <a:buNone/>
              <a:tabLst>
                <a:tab pos="379730" algn="l"/>
              </a:tabLst>
            </a:pPr>
            <a:endParaRPr lang="tr-TR" sz="2400" spc="-10" dirty="0" smtClean="0">
              <a:latin typeface="Arial"/>
              <a:cs typeface="Arial"/>
            </a:endParaRPr>
          </a:p>
          <a:p>
            <a:pPr marL="379730" marR="28575" indent="-367665">
              <a:lnSpc>
                <a:spcPct val="82500"/>
              </a:lnSpc>
              <a:buClr>
                <a:srgbClr val="3333CC"/>
              </a:buClr>
              <a:buSzPct val="148648"/>
              <a:buNone/>
              <a:tabLst>
                <a:tab pos="379730" algn="l"/>
              </a:tabLst>
            </a:pPr>
            <a:endParaRPr lang="tr-TR" sz="2400" spc="-10" dirty="0" smtClean="0">
              <a:latin typeface="Arial"/>
              <a:cs typeface="Arial"/>
            </a:endParaRPr>
          </a:p>
          <a:p>
            <a:pPr marL="379730" marR="28575" indent="-367665">
              <a:lnSpc>
                <a:spcPct val="82500"/>
              </a:lnSpc>
              <a:buClr>
                <a:srgbClr val="3333CC"/>
              </a:buClr>
              <a:buSzPct val="148648"/>
              <a:buNone/>
              <a:tabLst>
                <a:tab pos="379730" algn="l"/>
              </a:tabLst>
            </a:pPr>
            <a:endParaRPr lang="tr-TR" sz="2400" spc="-10" dirty="0" smtClean="0">
              <a:latin typeface="Arial"/>
              <a:cs typeface="Arial"/>
            </a:endParaRPr>
          </a:p>
          <a:p>
            <a:pPr marL="379730" marR="28575" indent="-367665">
              <a:lnSpc>
                <a:spcPct val="82500"/>
              </a:lnSpc>
              <a:buClr>
                <a:srgbClr val="3333CC"/>
              </a:buClr>
              <a:buSzPct val="148648"/>
              <a:buNone/>
              <a:tabLst>
                <a:tab pos="379730" algn="l"/>
              </a:tabLst>
            </a:pPr>
            <a:endParaRPr lang="tr-TR" sz="2400" spc="-10" dirty="0" smtClean="0">
              <a:latin typeface="Arial"/>
              <a:cs typeface="Arial"/>
            </a:endParaRPr>
          </a:p>
          <a:p>
            <a:pPr marL="379730" marR="28575" indent="-367665">
              <a:lnSpc>
                <a:spcPct val="82500"/>
              </a:lnSpc>
              <a:buClr>
                <a:srgbClr val="3333CC"/>
              </a:buClr>
              <a:buSzPct val="148648"/>
              <a:buNone/>
              <a:tabLst>
                <a:tab pos="379730" algn="l"/>
              </a:tabLst>
            </a:pPr>
            <a:endParaRPr lang="tr-TR" sz="2400" spc="-10" dirty="0" smtClean="0">
              <a:latin typeface="Arial"/>
              <a:cs typeface="Arial"/>
            </a:endParaRPr>
          </a:p>
          <a:p>
            <a:pPr marL="379730" marR="28575" indent="-367665">
              <a:lnSpc>
                <a:spcPct val="82500"/>
              </a:lnSpc>
              <a:buClr>
                <a:srgbClr val="3333CC"/>
              </a:buClr>
              <a:buSzPct val="148648"/>
              <a:buNone/>
              <a:tabLst>
                <a:tab pos="379730" algn="l"/>
              </a:tabLst>
            </a:pPr>
            <a:r>
              <a:rPr lang="tr-TR" sz="2400" spc="-10" dirty="0" smtClean="0">
                <a:latin typeface="Arial"/>
                <a:cs typeface="Arial"/>
              </a:rPr>
              <a:t>	</a:t>
            </a:r>
            <a:r>
              <a:rPr lang="en-US" sz="2400" spc="-10" dirty="0" smtClean="0">
                <a:latin typeface="Arial"/>
                <a:cs typeface="Arial"/>
              </a:rPr>
              <a:t>If current and b-</a:t>
            </a:r>
            <a:r>
              <a:rPr lang="en-US" sz="2400" spc="-10" dirty="0" err="1" smtClean="0">
                <a:latin typeface="Arial"/>
                <a:cs typeface="Arial"/>
              </a:rPr>
              <a:t>emf</a:t>
            </a:r>
            <a:r>
              <a:rPr lang="en-US" sz="2400" spc="-10" dirty="0" smtClean="0">
                <a:latin typeface="Arial"/>
                <a:cs typeface="Arial"/>
              </a:rPr>
              <a:t> are not in phase, then the BLDC will not run efficiently or not run at all.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2050" name="Picture 2" descr="C:\Users\kedi\Desktop\presentation\curren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3284984"/>
            <a:ext cx="4896544" cy="18891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Rotor Position Detection</a:t>
            </a:r>
            <a:r>
              <a:rPr lang="en-US" sz="2400" spc="-10" dirty="0" smtClean="0">
                <a:latin typeface="Arial"/>
                <a:cs typeface="Arial"/>
              </a:rPr>
              <a:t/>
            </a:r>
            <a:br>
              <a:rPr lang="en-US" sz="2400" spc="-10" dirty="0" smtClean="0">
                <a:latin typeface="Arial"/>
                <a:cs typeface="Arial"/>
              </a:rPr>
            </a:br>
            <a:endParaRPr lang="en-US" sz="2400" spc="-10" dirty="0" smtClean="0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600"/>
              </a:lnSpc>
              <a:spcBef>
                <a:spcPts val="41"/>
              </a:spcBef>
            </a:pPr>
            <a:endParaRPr lang="en-US" sz="2400" spc="-10" dirty="0" smtClean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lang="en-US" sz="2400" spc="-10" dirty="0" smtClean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lang="en-US" sz="2400" spc="-10" dirty="0" smtClean="0">
              <a:latin typeface="Arial"/>
              <a:cs typeface="Arial"/>
            </a:endParaRPr>
          </a:p>
          <a:p>
            <a:pPr marL="363220" marR="350520" indent="-350520">
              <a:lnSpc>
                <a:spcPct val="88000"/>
              </a:lnSpc>
              <a:buClr>
                <a:srgbClr val="3333CC"/>
              </a:buClr>
              <a:buSzPct val="148780"/>
              <a:buNone/>
              <a:tabLst>
                <a:tab pos="362585" algn="l"/>
              </a:tabLst>
            </a:pPr>
            <a:r>
              <a:rPr lang="en-US" sz="2400" spc="-10" dirty="0" smtClean="0">
                <a:latin typeface="Arial"/>
                <a:cs typeface="Arial"/>
              </a:rPr>
              <a:t>Controlling efficiently a BLDC requires to know the</a:t>
            </a:r>
          </a:p>
          <a:p>
            <a:pPr marL="363220" marR="350520" indent="-350520">
              <a:lnSpc>
                <a:spcPct val="88000"/>
              </a:lnSpc>
              <a:buClr>
                <a:srgbClr val="3333CC"/>
              </a:buClr>
              <a:buSzPct val="148780"/>
              <a:buNone/>
              <a:tabLst>
                <a:tab pos="362585" algn="l"/>
              </a:tabLst>
            </a:pPr>
            <a:r>
              <a:rPr lang="en-US" sz="2400" spc="-10" dirty="0" smtClean="0">
                <a:latin typeface="Arial"/>
                <a:cs typeface="Arial"/>
              </a:rPr>
              <a:t>position of the rotor at all times.</a:t>
            </a:r>
          </a:p>
          <a:p>
            <a:pPr marL="363220" marR="350520" indent="-350520">
              <a:lnSpc>
                <a:spcPct val="88000"/>
              </a:lnSpc>
              <a:buClr>
                <a:srgbClr val="3333CC"/>
              </a:buClr>
              <a:buSzPct val="148780"/>
              <a:buNone/>
              <a:tabLst>
                <a:tab pos="362585" algn="l"/>
              </a:tabLst>
            </a:pPr>
            <a:endParaRPr lang="en-US" sz="2400" spc="-10" dirty="0" smtClean="0">
              <a:latin typeface="Arial"/>
              <a:cs typeface="Arial"/>
            </a:endParaRPr>
          </a:p>
          <a:p>
            <a:pPr marL="363220" marR="350520" indent="-350520">
              <a:lnSpc>
                <a:spcPct val="88000"/>
              </a:lnSpc>
              <a:buClr>
                <a:srgbClr val="3333CC"/>
              </a:buClr>
              <a:buSzPct val="148780"/>
              <a:buNone/>
              <a:tabLst>
                <a:tab pos="362585" algn="l"/>
              </a:tabLst>
            </a:pPr>
            <a:r>
              <a:rPr lang="en-US" sz="2400" spc="-10" dirty="0" smtClean="0">
                <a:latin typeface="Arial"/>
                <a:cs typeface="Arial"/>
              </a:rPr>
              <a:t>The are two ways to do it.</a:t>
            </a:r>
          </a:p>
          <a:p>
            <a:pPr marL="363220" marR="350520" indent="-350520">
              <a:lnSpc>
                <a:spcPct val="88000"/>
              </a:lnSpc>
              <a:buClr>
                <a:srgbClr val="3333CC"/>
              </a:buClr>
              <a:buSzPct val="148780"/>
              <a:tabLst>
                <a:tab pos="362585" algn="l"/>
              </a:tabLst>
            </a:pPr>
            <a:r>
              <a:rPr lang="en-US" sz="2400" spc="-10" dirty="0" smtClean="0">
                <a:latin typeface="Arial"/>
                <a:cs typeface="Arial"/>
              </a:rPr>
              <a:t>Hall Sensors</a:t>
            </a:r>
          </a:p>
          <a:p>
            <a:pPr marL="363220" marR="350520" indent="-350520">
              <a:lnSpc>
                <a:spcPct val="88000"/>
              </a:lnSpc>
              <a:buClr>
                <a:srgbClr val="3333CC"/>
              </a:buClr>
              <a:buSzPct val="148780"/>
              <a:tabLst>
                <a:tab pos="362585" algn="l"/>
              </a:tabLst>
            </a:pPr>
            <a:r>
              <a:rPr lang="en-US" sz="2400" spc="-10" dirty="0" err="1" smtClean="0">
                <a:latin typeface="Arial"/>
                <a:cs typeface="Arial"/>
              </a:rPr>
              <a:t>Sensorless</a:t>
            </a:r>
            <a:r>
              <a:rPr lang="en-US" sz="2400" spc="-10" dirty="0" smtClean="0">
                <a:latin typeface="Arial"/>
                <a:cs typeface="Arial"/>
              </a:rPr>
              <a:t> control by using </a:t>
            </a:r>
            <a:r>
              <a:rPr lang="en-US" sz="2400" spc="-10" dirty="0" err="1" smtClean="0">
                <a:latin typeface="Arial"/>
                <a:cs typeface="Arial"/>
              </a:rPr>
              <a:t>unenergized</a:t>
            </a:r>
            <a:r>
              <a:rPr lang="en-US" sz="2400" spc="-10" dirty="0" smtClean="0">
                <a:latin typeface="Arial"/>
                <a:cs typeface="Arial"/>
              </a:rPr>
              <a:t> coils</a:t>
            </a:r>
          </a:p>
          <a:p>
            <a:pPr>
              <a:buNone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539552" y="764704"/>
            <a:ext cx="8229600" cy="1066800"/>
          </a:xfrm>
        </p:spPr>
        <p:txBody>
          <a:bodyPr/>
          <a:lstStyle/>
          <a:p>
            <a:pPr algn="ctr"/>
            <a:r>
              <a:rPr lang="tr-TR" dirty="0" err="1" smtClean="0"/>
              <a:t>Speed</a:t>
            </a:r>
            <a:r>
              <a:rPr lang="tr-TR" dirty="0" smtClean="0"/>
              <a:t> c</a:t>
            </a:r>
            <a:r>
              <a:rPr lang="en-US" dirty="0" err="1" smtClean="0"/>
              <a:t>ontrol</a:t>
            </a:r>
            <a:r>
              <a:rPr lang="en-US" dirty="0" smtClean="0"/>
              <a:t> with hall sensors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7726" y="1875585"/>
            <a:ext cx="5202585" cy="4698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539552" y="908720"/>
            <a:ext cx="8229600" cy="1066800"/>
          </a:xfrm>
        </p:spPr>
        <p:txBody>
          <a:bodyPr/>
          <a:lstStyle/>
          <a:p>
            <a:r>
              <a:rPr lang="tr-TR" dirty="0" err="1" smtClean="0"/>
              <a:t>Sensorless</a:t>
            </a:r>
            <a:r>
              <a:rPr lang="tr-TR" dirty="0" smtClean="0"/>
              <a:t> </a:t>
            </a:r>
            <a:r>
              <a:rPr lang="tr-TR" dirty="0" err="1" smtClean="0"/>
              <a:t>Design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9312" y="1916832"/>
            <a:ext cx="5301551" cy="4642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Şehir Hayatı">
  <a:themeElements>
    <a:clrScheme name="Şehir Hayatı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Şehir Hayatı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Şehir Hayatı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171</TotalTime>
  <Words>287</Words>
  <Application>Microsoft Office PowerPoint</Application>
  <PresentationFormat>Ekran Gösterisi (4:3)</PresentationFormat>
  <Paragraphs>75</Paragraphs>
  <Slides>16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17" baseType="lpstr">
      <vt:lpstr>Şehir Hayatı</vt:lpstr>
      <vt:lpstr>BRUSHLESS DC MOTORS</vt:lpstr>
      <vt:lpstr>Why The BLDC Motor</vt:lpstr>
      <vt:lpstr>Slayt 3</vt:lpstr>
      <vt:lpstr>Slayt 4</vt:lpstr>
      <vt:lpstr>Actual Control Signals</vt:lpstr>
      <vt:lpstr>Control Basics</vt:lpstr>
      <vt:lpstr>Rotor Position Detection </vt:lpstr>
      <vt:lpstr>Speed control with hall sensors</vt:lpstr>
      <vt:lpstr>Sensorless Design</vt:lpstr>
      <vt:lpstr>Sensorless Design</vt:lpstr>
      <vt:lpstr>Is there an easy way to use a BLDC? </vt:lpstr>
      <vt:lpstr>Speed Control with ESC</vt:lpstr>
      <vt:lpstr>Speed Control with ESC</vt:lpstr>
      <vt:lpstr>Speed Control with ESC</vt:lpstr>
      <vt:lpstr>Speed Control with ESC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BRUSHLESS DC MOTORS</dc:title>
  <dc:creator>kedi</dc:creator>
  <cp:lastModifiedBy>kedi</cp:lastModifiedBy>
  <cp:revision>25</cp:revision>
  <dcterms:created xsi:type="dcterms:W3CDTF">2014-11-09T02:15:02Z</dcterms:created>
  <dcterms:modified xsi:type="dcterms:W3CDTF">2014-11-10T19:24:24Z</dcterms:modified>
</cp:coreProperties>
</file>